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63" r:id="rId5"/>
    <p:sldId id="260" r:id="rId6"/>
    <p:sldId id="261" r:id="rId7"/>
    <p:sldId id="269" r:id="rId8"/>
    <p:sldId id="268" r:id="rId9"/>
    <p:sldId id="259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4" d="100"/>
          <a:sy n="84" d="100"/>
        </p:scale>
        <p:origin x="702" y="78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F9B38-6217-4048-8692-FD164CE41330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69D4548-B48A-4BCF-865E-1BD33E204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311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F9B38-6217-4048-8692-FD164CE41330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69D4548-B48A-4BCF-865E-1BD33E204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735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F9B38-6217-4048-8692-FD164CE41330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69D4548-B48A-4BCF-865E-1BD33E2040A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54327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F9B38-6217-4048-8692-FD164CE41330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69D4548-B48A-4BCF-865E-1BD33E204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484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F9B38-6217-4048-8692-FD164CE41330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69D4548-B48A-4BCF-865E-1BD33E2040A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6307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F9B38-6217-4048-8692-FD164CE41330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69D4548-B48A-4BCF-865E-1BD33E204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396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F9B38-6217-4048-8692-FD164CE41330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D4548-B48A-4BCF-865E-1BD33E204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0610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F9B38-6217-4048-8692-FD164CE41330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D4548-B48A-4BCF-865E-1BD33E204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713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F9B38-6217-4048-8692-FD164CE41330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D4548-B48A-4BCF-865E-1BD33E204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8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F9B38-6217-4048-8692-FD164CE41330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69D4548-B48A-4BCF-865E-1BD33E204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610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F9B38-6217-4048-8692-FD164CE41330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69D4548-B48A-4BCF-865E-1BD33E204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868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F9B38-6217-4048-8692-FD164CE41330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69D4548-B48A-4BCF-865E-1BD33E204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88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F9B38-6217-4048-8692-FD164CE41330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D4548-B48A-4BCF-865E-1BD33E204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278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F9B38-6217-4048-8692-FD164CE41330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D4548-B48A-4BCF-865E-1BD33E204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410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F9B38-6217-4048-8692-FD164CE41330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D4548-B48A-4BCF-865E-1BD33E204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242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F9B38-6217-4048-8692-FD164CE41330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69D4548-B48A-4BCF-865E-1BD33E204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815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F9B38-6217-4048-8692-FD164CE41330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69D4548-B48A-4BCF-865E-1BD33E204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54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chemeClr val="tx2">
                    <a:lumMod val="90000"/>
                  </a:schemeClr>
                </a:solidFill>
              </a:rPr>
              <a:t>Проект «Система </a:t>
            </a:r>
            <a:r>
              <a:rPr lang="ru-RU" sz="5400" b="1" dirty="0" err="1" smtClean="0">
                <a:solidFill>
                  <a:schemeClr val="tx2">
                    <a:lumMod val="90000"/>
                  </a:schemeClr>
                </a:solidFill>
              </a:rPr>
              <a:t>профориентационной</a:t>
            </a:r>
            <a:r>
              <a:rPr lang="ru-RU" sz="5400" b="1" dirty="0" smtClean="0">
                <a:solidFill>
                  <a:schemeClr val="tx2">
                    <a:lumMod val="90000"/>
                  </a:schemeClr>
                </a:solidFill>
              </a:rPr>
              <a:t> работы в ГАПОУ СО «Нижнетагильский строительный колледж»</a:t>
            </a:r>
            <a:endParaRPr lang="ru-RU" sz="5400" b="1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87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8770" y="201200"/>
            <a:ext cx="10728959" cy="896080"/>
          </a:xfrm>
        </p:spPr>
        <p:txBody>
          <a:bodyPr>
            <a:noAutofit/>
          </a:bodyPr>
          <a:lstStyle/>
          <a:p>
            <a:r>
              <a:rPr lang="ru-RU" b="1" dirty="0"/>
              <a:t>Профориентация обучающихся 1 курса</a:t>
            </a:r>
            <a:br>
              <a:rPr lang="ru-RU" b="1" dirty="0"/>
            </a:b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233" y="888226"/>
            <a:ext cx="4235767" cy="23829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872" y="4033099"/>
            <a:ext cx="4772977" cy="26851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709" y="2903836"/>
            <a:ext cx="3748329" cy="210872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808211" y="1175386"/>
            <a:ext cx="2488739" cy="2718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Конференции проводятся на специальностях 08.02.01, 09.02.07, 13.02.11, 21.02.19, 23.02.04, 35.02.12, 46.02.01, 54.02.01</a:t>
            </a:r>
            <a:endParaRPr lang="ru-RU" dirty="0">
              <a:solidFill>
                <a:prstClr val="white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9" name="Выгнутая вверх стрелка 8"/>
          <p:cNvSpPr/>
          <p:nvPr/>
        </p:nvSpPr>
        <p:spPr>
          <a:xfrm rot="17472150">
            <a:off x="1754136" y="986699"/>
            <a:ext cx="3584469" cy="2280877"/>
          </a:xfrm>
          <a:prstGeom prst="curved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77190" y="2537460"/>
            <a:ext cx="4205262" cy="29815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Проведение конференций «Результаты прохождения производственной практики» с участие в качестве слушателей обучающихся первого курса</a:t>
            </a:r>
          </a:p>
        </p:txBody>
      </p:sp>
    </p:spTree>
    <p:extLst>
      <p:ext uri="{BB962C8B-B14F-4D97-AF65-F5344CB8AC3E}">
        <p14:creationId xmlns:p14="http://schemas.microsoft.com/office/powerpoint/2010/main" val="351656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5695" y="155480"/>
            <a:ext cx="9608917" cy="136471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Структура </a:t>
            </a:r>
            <a:r>
              <a:rPr lang="ru-RU" sz="3200" b="1" dirty="0" err="1" smtClean="0"/>
              <a:t>профориентационной</a:t>
            </a:r>
            <a:r>
              <a:rPr lang="ru-RU" sz="3200" b="1" dirty="0" smtClean="0"/>
              <a:t> работы в ГАПОУ СО «Нижнетагильский строительный колледж»</a:t>
            </a:r>
            <a:endParaRPr lang="ru-RU" sz="3200" b="1" dirty="0"/>
          </a:p>
        </p:txBody>
      </p:sp>
      <p:sp>
        <p:nvSpPr>
          <p:cNvPr id="8" name="Стрелка вниз 7"/>
          <p:cNvSpPr/>
          <p:nvPr/>
        </p:nvSpPr>
        <p:spPr>
          <a:xfrm rot="18453798">
            <a:off x="8066544" y="1971847"/>
            <a:ext cx="348971" cy="989937"/>
          </a:xfrm>
          <a:prstGeom prst="downArrow">
            <a:avLst>
              <a:gd name="adj1" fmla="val 50000"/>
              <a:gd name="adj2" fmla="val 50689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3326388">
            <a:off x="3948947" y="1971848"/>
            <a:ext cx="348971" cy="989937"/>
          </a:xfrm>
          <a:prstGeom prst="downArrow">
            <a:avLst>
              <a:gd name="adj1" fmla="val 50000"/>
              <a:gd name="adj2" fmla="val 50689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434840" y="1688783"/>
            <a:ext cx="3634740" cy="7200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Профориентация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00100" y="3897630"/>
            <a:ext cx="4911090" cy="10515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Посещение школ, выступление студентов с представлением осваиваемой специальности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00100" y="5268733"/>
            <a:ext cx="4911090" cy="13527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Проведение мастер-классов</a:t>
            </a:r>
            <a:r>
              <a:rPr lang="ru-RU" dirty="0">
                <a:solidFill>
                  <a:prstClr val="white"/>
                </a:solidFill>
              </a:rPr>
              <a:t> по специальностям</a:t>
            </a:r>
            <a:r>
              <a:rPr lang="ru-RU" dirty="0" smtClean="0"/>
              <a:t>, Дней открытых дверей на базе </a:t>
            </a:r>
            <a:r>
              <a:rPr lang="ru-RU" dirty="0" smtClean="0"/>
              <a:t>колледжа с привлечением работодателей, </a:t>
            </a:r>
            <a:r>
              <a:rPr lang="ru-RU" dirty="0" err="1" smtClean="0"/>
              <a:t>профориентационного</a:t>
            </a:r>
            <a:r>
              <a:rPr lang="ru-RU" dirty="0" smtClean="0"/>
              <a:t> </a:t>
            </a:r>
            <a:r>
              <a:rPr lang="ru-RU" dirty="0" err="1" smtClean="0"/>
              <a:t>воркшопа</a:t>
            </a:r>
            <a:endParaRPr lang="ru-RU" dirty="0"/>
          </a:p>
        </p:txBody>
      </p:sp>
      <p:sp>
        <p:nvSpPr>
          <p:cNvPr id="13" name="Выгнутая влево стрелка 12"/>
          <p:cNvSpPr/>
          <p:nvPr/>
        </p:nvSpPr>
        <p:spPr>
          <a:xfrm rot="1323314">
            <a:off x="364872" y="2291715"/>
            <a:ext cx="1714500" cy="3211830"/>
          </a:xfrm>
          <a:prstGeom prst="curved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75765" y="3897630"/>
            <a:ext cx="5146908" cy="1463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Введение профессионально ориентированной дисциплины «Основы профессиональной и проектной деятельности» и выполнение индивидуального проекта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640543" y="5569939"/>
            <a:ext cx="4911090" cy="10515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Участие обучающихся младших курсов в конференциях по результатам прохождения производственной практики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369820" y="2708910"/>
            <a:ext cx="3634740" cy="7200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Профориентация</a:t>
            </a:r>
          </a:p>
          <a:p>
            <a:pPr algn="ctr"/>
            <a:r>
              <a:rPr lang="ru-RU" dirty="0" smtClean="0"/>
              <a:t>школьников (абитуриентов) </a:t>
            </a:r>
            <a:endParaRPr lang="ru-RU" dirty="0"/>
          </a:p>
        </p:txBody>
      </p:sp>
      <p:sp>
        <p:nvSpPr>
          <p:cNvPr id="14" name="Стрелка вниз 13"/>
          <p:cNvSpPr/>
          <p:nvPr/>
        </p:nvSpPr>
        <p:spPr>
          <a:xfrm>
            <a:off x="3255645" y="3429000"/>
            <a:ext cx="480060" cy="46863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7502274" y="3429497"/>
            <a:ext cx="480060" cy="46863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Выгнутая вправо стрелка 15"/>
          <p:cNvSpPr/>
          <p:nvPr/>
        </p:nvSpPr>
        <p:spPr>
          <a:xfrm rot="19967629">
            <a:off x="10614153" y="2219016"/>
            <a:ext cx="1459092" cy="3649225"/>
          </a:xfrm>
          <a:prstGeom prst="curvedLeftArrow">
            <a:avLst>
              <a:gd name="adj1" fmla="val 25000"/>
              <a:gd name="adj2" fmla="val 49877"/>
              <a:gd name="adj3" fmla="val 25000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23660" y="2708910"/>
            <a:ext cx="3634740" cy="7200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Профориентация обучающихся 1 курса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61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8770" y="201200"/>
            <a:ext cx="6108119" cy="147901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Профориентация школьников (абитуриентов)</a:t>
            </a:r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97109" y="2948940"/>
            <a:ext cx="2903220" cy="3463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Представляли специальности в следующих организациях:</a:t>
            </a:r>
          </a:p>
          <a:p>
            <a:pPr algn="ctr"/>
            <a:r>
              <a:rPr lang="ru-RU" dirty="0" smtClean="0"/>
              <a:t>МБОУ СОШ №75/42, МБОУ СОШ №58, </a:t>
            </a:r>
          </a:p>
          <a:p>
            <a:pPr algn="ctr"/>
            <a:r>
              <a:rPr lang="ru-RU" dirty="0"/>
              <a:t>МБОУ СОШ </a:t>
            </a:r>
            <a:r>
              <a:rPr lang="ru-RU" dirty="0" smtClean="0"/>
              <a:t>№85, </a:t>
            </a:r>
          </a:p>
          <a:p>
            <a:pPr lvl="0" algn="ctr"/>
            <a:r>
              <a:rPr lang="ru-RU" dirty="0" smtClean="0">
                <a:solidFill>
                  <a:prstClr val="white"/>
                </a:solidFill>
              </a:rPr>
              <a:t>МБОУ </a:t>
            </a:r>
            <a:r>
              <a:rPr lang="ru-RU" dirty="0">
                <a:solidFill>
                  <a:prstClr val="white"/>
                </a:solidFill>
              </a:rPr>
              <a:t>СОШ </a:t>
            </a:r>
            <a:r>
              <a:rPr lang="ru-RU" dirty="0" smtClean="0">
                <a:solidFill>
                  <a:prstClr val="white"/>
                </a:solidFill>
              </a:rPr>
              <a:t>№71, </a:t>
            </a:r>
          </a:p>
          <a:p>
            <a:pPr lvl="0" algn="ctr"/>
            <a:r>
              <a:rPr lang="ru-RU" dirty="0">
                <a:solidFill>
                  <a:prstClr val="white"/>
                </a:solidFill>
              </a:rPr>
              <a:t>МБОУ СОШ </a:t>
            </a:r>
            <a:r>
              <a:rPr lang="ru-RU" dirty="0" smtClean="0">
                <a:solidFill>
                  <a:prstClr val="white"/>
                </a:solidFill>
              </a:rPr>
              <a:t>№44, </a:t>
            </a:r>
          </a:p>
          <a:p>
            <a:pPr lvl="0" algn="ctr"/>
            <a:r>
              <a:rPr lang="ru-RU" dirty="0" smtClean="0">
                <a:solidFill>
                  <a:prstClr val="white"/>
                </a:solidFill>
              </a:rPr>
              <a:t>ЦО-1</a:t>
            </a:r>
            <a:endParaRPr lang="ru-RU" dirty="0">
              <a:solidFill>
                <a:prstClr val="white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7" name="Выгнутая вверх стрелка 6"/>
          <p:cNvSpPr/>
          <p:nvPr/>
        </p:nvSpPr>
        <p:spPr>
          <a:xfrm>
            <a:off x="2297430" y="1892141"/>
            <a:ext cx="2971800" cy="1177290"/>
          </a:xfrm>
          <a:prstGeom prst="curved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89" y="0"/>
            <a:ext cx="4483681" cy="33613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473" y="3281362"/>
            <a:ext cx="4608512" cy="3456384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1120140" y="2857500"/>
            <a:ext cx="3280410" cy="27203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Посещение школ, выступление студентов с представлением осваиваемой специальности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085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9732" y="201200"/>
            <a:ext cx="10728959" cy="1479010"/>
          </a:xfrm>
        </p:spPr>
        <p:txBody>
          <a:bodyPr>
            <a:noAutofit/>
          </a:bodyPr>
          <a:lstStyle/>
          <a:p>
            <a:r>
              <a:rPr lang="ru-RU" b="1" dirty="0"/>
              <a:t>Профориентация школьников (абитуриентов)</a:t>
            </a:r>
          </a:p>
        </p:txBody>
      </p:sp>
      <p:pic>
        <p:nvPicPr>
          <p:cNvPr id="18" name="Picture 2" descr="https://sun9-59.userapi.com/impg/eybnmax6DuXDBBNqVpS9qzH6syqXD4bOyBifLw/8E4iRNTPesc.jpg?size=807x606&amp;quality=95&amp;sign=9a7dda0ff3a963e41cc1857c8a3781c9&amp;c_uniq_tag=RYem--hhbr1CIoAowQpjFylpPN2GGPjjtkrXBNAetmY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00"/>
          <a:stretch/>
        </p:blipFill>
        <p:spPr bwMode="auto">
          <a:xfrm>
            <a:off x="8604911" y="538127"/>
            <a:ext cx="3573780" cy="187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962121" y="3005795"/>
            <a:ext cx="4484298" cy="1457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Профессиональные пробы по компетенции «Электромонтаж»</a:t>
            </a:r>
          </a:p>
          <a:p>
            <a:pPr algn="ctr"/>
            <a:r>
              <a:rPr lang="ru-RU" dirty="0"/>
              <a:t>Разработана программа </a:t>
            </a:r>
            <a:r>
              <a:rPr lang="ru-RU" dirty="0" err="1"/>
              <a:t>профпробы</a:t>
            </a:r>
            <a:r>
              <a:rPr lang="ru-RU" dirty="0"/>
              <a:t> в формате онлайн </a:t>
            </a:r>
            <a:r>
              <a:rPr lang="ru-RU" dirty="0" err="1"/>
              <a:t>try</a:t>
            </a:r>
            <a:r>
              <a:rPr lang="ru-RU" dirty="0"/>
              <a:t>-a-</a:t>
            </a:r>
            <a:r>
              <a:rPr lang="ru-RU" dirty="0" err="1"/>
              <a:t>skill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23"/>
          <a:stretch/>
        </p:blipFill>
        <p:spPr>
          <a:xfrm>
            <a:off x="8885409" y="2068901"/>
            <a:ext cx="3293282" cy="1795428"/>
          </a:xfrm>
          <a:prstGeom prst="rect">
            <a:avLst/>
          </a:prstGeom>
        </p:spPr>
      </p:pic>
      <p:sp>
        <p:nvSpPr>
          <p:cNvPr id="14" name="Стрелка вправо 13"/>
          <p:cNvSpPr/>
          <p:nvPr/>
        </p:nvSpPr>
        <p:spPr>
          <a:xfrm rot="19784037">
            <a:off x="1932394" y="2534072"/>
            <a:ext cx="2044687" cy="735215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2680464" y="3437277"/>
            <a:ext cx="1165708" cy="72478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3033688">
            <a:off x="1846272" y="4747417"/>
            <a:ext cx="2044687" cy="735215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228601" y="3188970"/>
            <a:ext cx="3017520" cy="18059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Проведение мастер-классов</a:t>
            </a:r>
            <a:r>
              <a:rPr lang="ru-RU" dirty="0">
                <a:solidFill>
                  <a:prstClr val="white"/>
                </a:solidFill>
              </a:rPr>
              <a:t> по специальностям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023010" y="1564369"/>
            <a:ext cx="4423409" cy="13373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</a:t>
            </a:r>
            <a:r>
              <a:rPr lang="ru-RU" dirty="0" smtClean="0"/>
              <a:t>астер-класс "Сборка </a:t>
            </a:r>
            <a:r>
              <a:rPr lang="ru-RU" dirty="0"/>
              <a:t>принципиальной электрической схемы системы снабжения однокомнатной квартиры"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962121" y="4668267"/>
            <a:ext cx="4484298" cy="934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Профессиональные пробы по компетенции </a:t>
            </a:r>
            <a:r>
              <a:rPr lang="ru-RU" dirty="0" smtClean="0"/>
              <a:t>«</a:t>
            </a:r>
            <a:r>
              <a:rPr lang="ru-RU" dirty="0"/>
              <a:t>С</a:t>
            </a:r>
            <a:r>
              <a:rPr lang="ru-RU" dirty="0" smtClean="0"/>
              <a:t>пециалист </a:t>
            </a:r>
            <a:r>
              <a:rPr lang="ru-RU" dirty="0"/>
              <a:t>по </a:t>
            </a:r>
            <a:r>
              <a:rPr lang="ru-RU" dirty="0" smtClean="0"/>
              <a:t>землеустройству»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962121" y="5771353"/>
            <a:ext cx="4484298" cy="934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Профессиональные пробы по компетенции </a:t>
            </a:r>
            <a:r>
              <a:rPr lang="ru-RU" dirty="0" smtClean="0"/>
              <a:t>«</a:t>
            </a:r>
            <a:r>
              <a:rPr lang="ru-RU" dirty="0" err="1" smtClean="0"/>
              <a:t>Геопространственные</a:t>
            </a:r>
            <a:r>
              <a:rPr lang="ru-RU" dirty="0" smtClean="0"/>
              <a:t> технологии»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420" y="3799669"/>
            <a:ext cx="2700552" cy="20254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13"/>
          <a:stretch/>
        </p:blipFill>
        <p:spPr>
          <a:xfrm>
            <a:off x="9985829" y="4931768"/>
            <a:ext cx="2192862" cy="196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28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8770" y="201200"/>
            <a:ext cx="10728959" cy="1479010"/>
          </a:xfrm>
        </p:spPr>
        <p:txBody>
          <a:bodyPr>
            <a:normAutofit/>
          </a:bodyPr>
          <a:lstStyle/>
          <a:p>
            <a:r>
              <a:rPr lang="ru-RU" b="1" dirty="0"/>
              <a:t>Профориентация школьников (абитуриентов)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9959483" y="1205865"/>
            <a:ext cx="2232517" cy="185547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665611" y="1586865"/>
            <a:ext cx="4423409" cy="594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Мастер-класс для школьников «3</a:t>
            </a:r>
            <a:r>
              <a:rPr lang="en-US" dirty="0"/>
              <a:t>D-</a:t>
            </a:r>
            <a:r>
              <a:rPr lang="ru-RU" dirty="0"/>
              <a:t>моделирование»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761676" y="4188665"/>
            <a:ext cx="4484298" cy="10929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Мастер-класс «Оформление официально-делового документа»</a:t>
            </a:r>
          </a:p>
        </p:txBody>
      </p:sp>
      <p:sp>
        <p:nvSpPr>
          <p:cNvPr id="13" name="Стрелка вправо 12"/>
          <p:cNvSpPr/>
          <p:nvPr/>
        </p:nvSpPr>
        <p:spPr>
          <a:xfrm rot="19784037">
            <a:off x="1783290" y="2523230"/>
            <a:ext cx="2044687" cy="735215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1732851">
            <a:off x="1818962" y="4718559"/>
            <a:ext cx="1542939" cy="735215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761676" y="2405041"/>
            <a:ext cx="4484298" cy="17030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Мастер-класс по профилю специальности «Техническая эксплуатация подъемно-транспортных, дорожных, строительных машин и оборудования»</a:t>
            </a:r>
          </a:p>
        </p:txBody>
      </p:sp>
      <p:sp>
        <p:nvSpPr>
          <p:cNvPr id="20" name="Стрелка вправо 19"/>
          <p:cNvSpPr/>
          <p:nvPr/>
        </p:nvSpPr>
        <p:spPr>
          <a:xfrm rot="292216">
            <a:off x="2249367" y="4242304"/>
            <a:ext cx="1542939" cy="735215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2834640" y="3591642"/>
            <a:ext cx="1146725" cy="735215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28601" y="3188970"/>
            <a:ext cx="3017520" cy="18059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Проведение мастер-классов</a:t>
            </a:r>
            <a:r>
              <a:rPr lang="ru-RU" dirty="0">
                <a:solidFill>
                  <a:prstClr val="white"/>
                </a:solidFill>
              </a:rPr>
              <a:t> по специальностям</a:t>
            </a:r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48"/>
          <a:stretch/>
        </p:blipFill>
        <p:spPr>
          <a:xfrm>
            <a:off x="8462687" y="2939945"/>
            <a:ext cx="3729313" cy="18243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650" y="1586865"/>
            <a:ext cx="1965960" cy="147447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947" y="4110204"/>
            <a:ext cx="2227282" cy="1670462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3153946" y="5494726"/>
            <a:ext cx="4484298" cy="12630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Мастер-класс </a:t>
            </a:r>
            <a:r>
              <a:rPr lang="ru-RU" dirty="0" smtClean="0"/>
              <a:t>«Рисование </a:t>
            </a:r>
            <a:r>
              <a:rPr lang="ru-RU" dirty="0"/>
              <a:t>натюрморта мягким графическим </a:t>
            </a:r>
            <a:r>
              <a:rPr lang="ru-RU" dirty="0" smtClean="0"/>
              <a:t>материалом»</a:t>
            </a:r>
            <a:endParaRPr lang="ru-RU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6" t="13551" r="416" b="3428"/>
          <a:stretch/>
        </p:blipFill>
        <p:spPr>
          <a:xfrm>
            <a:off x="10214610" y="4619030"/>
            <a:ext cx="1977390" cy="218979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94" b="9423"/>
          <a:stretch/>
        </p:blipFill>
        <p:spPr>
          <a:xfrm>
            <a:off x="7638244" y="5183062"/>
            <a:ext cx="1932939" cy="167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18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8770" y="201200"/>
            <a:ext cx="10728959" cy="1479010"/>
          </a:xfrm>
        </p:spPr>
        <p:txBody>
          <a:bodyPr>
            <a:noAutofit/>
          </a:bodyPr>
          <a:lstStyle/>
          <a:p>
            <a:r>
              <a:rPr lang="ru-RU" b="1" dirty="0"/>
              <a:t>Профориентация школьников (абитуриентов)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482" y="1944546"/>
            <a:ext cx="6717688" cy="1688120"/>
          </a:xfrm>
        </p:spPr>
        <p:txBody>
          <a:bodyPr>
            <a:noAutofit/>
          </a:bodyPr>
          <a:lstStyle/>
          <a:p>
            <a:endParaRPr lang="ru-RU" sz="1400" dirty="0" smtClean="0"/>
          </a:p>
          <a:p>
            <a:endParaRPr lang="ru-RU" sz="1400" dirty="0"/>
          </a:p>
        </p:txBody>
      </p:sp>
      <p:sp>
        <p:nvSpPr>
          <p:cNvPr id="8" name="Овал 7"/>
          <p:cNvSpPr/>
          <p:nvPr/>
        </p:nvSpPr>
        <p:spPr>
          <a:xfrm>
            <a:off x="71733" y="2462537"/>
            <a:ext cx="4258061" cy="28689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Проведение </a:t>
            </a:r>
            <a:r>
              <a:rPr lang="ru-RU" dirty="0" err="1" smtClean="0"/>
              <a:t>профориентационного</a:t>
            </a:r>
            <a:endParaRPr lang="ru-RU" dirty="0" smtClean="0"/>
          </a:p>
          <a:p>
            <a:pPr algn="ctr"/>
            <a:r>
              <a:rPr lang="ru-RU" dirty="0" err="1"/>
              <a:t>в</a:t>
            </a:r>
            <a:r>
              <a:rPr lang="ru-RU" dirty="0" err="1" smtClean="0"/>
              <a:t>оркшопа</a:t>
            </a:r>
            <a:r>
              <a:rPr lang="ru-RU" dirty="0" smtClean="0"/>
              <a:t> </a:t>
            </a:r>
            <a:r>
              <a:rPr lang="ru-RU" dirty="0"/>
              <a:t>«НТСК: Будем знакомы!»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67051" y="1372752"/>
            <a:ext cx="6120492" cy="11012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Станция «</a:t>
            </a:r>
            <a:r>
              <a:rPr lang="ru-RU" dirty="0"/>
              <a:t>Строительство и эксплуатация зданий и сооружений</a:t>
            </a:r>
            <a:r>
              <a:rPr lang="ru-RU" dirty="0" smtClean="0"/>
              <a:t>»:  сборка макета </a:t>
            </a:r>
            <a:r>
              <a:rPr lang="ru-RU" dirty="0"/>
              <a:t>деревянного дома в соответствии с проектом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38388" y="2677199"/>
            <a:ext cx="6120492" cy="1500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Станция  «Техническая </a:t>
            </a:r>
            <a:r>
              <a:rPr lang="ru-RU" dirty="0"/>
              <a:t>эксплуатация подъемно-транспортных,   строительных, дорожных машин и оборудования» </a:t>
            </a:r>
            <a:r>
              <a:rPr lang="ru-RU" dirty="0" smtClean="0"/>
              <a:t>установка соответствия </a:t>
            </a:r>
            <a:r>
              <a:rPr lang="ru-RU" dirty="0"/>
              <a:t>названия, назначения </a:t>
            </a:r>
            <a:r>
              <a:rPr lang="ru-RU" dirty="0" smtClean="0"/>
              <a:t>машин, расположение их моделей в правильном порядке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676651" y="4396440"/>
            <a:ext cx="6120492" cy="9488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Станция «Садово-парковое </a:t>
            </a:r>
            <a:r>
              <a:rPr lang="ru-RU" dirty="0"/>
              <a:t>и ландшафтное строительство</a:t>
            </a:r>
            <a:r>
              <a:rPr lang="ru-RU" dirty="0" smtClean="0"/>
              <a:t>»: создание макета коттеджного </a:t>
            </a:r>
            <a:r>
              <a:rPr lang="ru-RU" dirty="0"/>
              <a:t>участка в соответствии с проектом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457451" y="5644667"/>
            <a:ext cx="6120492" cy="9488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Станция «Землеустройство»: установить  </a:t>
            </a:r>
            <a:r>
              <a:rPr lang="ru-RU" dirty="0"/>
              <a:t>площадь помещения при помощи лазерного дальномера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4" t="12898" r="22929" b="30122"/>
          <a:stretch/>
        </p:blipFill>
        <p:spPr>
          <a:xfrm>
            <a:off x="9187543" y="0"/>
            <a:ext cx="3004457" cy="183490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81" b="26137"/>
          <a:stretch/>
        </p:blipFill>
        <p:spPr>
          <a:xfrm>
            <a:off x="10258880" y="1834906"/>
            <a:ext cx="1933120" cy="243394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572" y="4055127"/>
            <a:ext cx="2467428" cy="185057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7" t="41058" b="3857"/>
          <a:stretch/>
        </p:blipFill>
        <p:spPr>
          <a:xfrm>
            <a:off x="8577943" y="5244897"/>
            <a:ext cx="2015390" cy="161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87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8770" y="201200"/>
            <a:ext cx="10728959" cy="1479010"/>
          </a:xfrm>
        </p:spPr>
        <p:txBody>
          <a:bodyPr>
            <a:noAutofit/>
          </a:bodyPr>
          <a:lstStyle/>
          <a:p>
            <a:r>
              <a:rPr lang="ru-RU" b="1" dirty="0"/>
              <a:t>Профориентация школьников (абитуриентов)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482" y="1944546"/>
            <a:ext cx="6717688" cy="1688120"/>
          </a:xfrm>
        </p:spPr>
        <p:txBody>
          <a:bodyPr>
            <a:noAutofit/>
          </a:bodyPr>
          <a:lstStyle/>
          <a:p>
            <a:endParaRPr lang="ru-RU" sz="1400" dirty="0" smtClean="0"/>
          </a:p>
          <a:p>
            <a:endParaRPr lang="ru-RU" sz="1400" dirty="0"/>
          </a:p>
        </p:txBody>
      </p:sp>
      <p:sp>
        <p:nvSpPr>
          <p:cNvPr id="8" name="Овал 7"/>
          <p:cNvSpPr/>
          <p:nvPr/>
        </p:nvSpPr>
        <p:spPr>
          <a:xfrm>
            <a:off x="71733" y="2462537"/>
            <a:ext cx="4258061" cy="28689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Проведение </a:t>
            </a:r>
            <a:r>
              <a:rPr lang="ru-RU" dirty="0" err="1" smtClean="0"/>
              <a:t>профориентационного</a:t>
            </a:r>
            <a:endParaRPr lang="ru-RU" dirty="0" smtClean="0"/>
          </a:p>
          <a:p>
            <a:pPr algn="ctr"/>
            <a:r>
              <a:rPr lang="ru-RU" dirty="0" err="1"/>
              <a:t>в</a:t>
            </a:r>
            <a:r>
              <a:rPr lang="ru-RU" dirty="0" err="1" smtClean="0"/>
              <a:t>оркшопа</a:t>
            </a:r>
            <a:r>
              <a:rPr lang="ru-RU" dirty="0" smtClean="0"/>
              <a:t> </a:t>
            </a:r>
            <a:r>
              <a:rPr lang="ru-RU" dirty="0"/>
              <a:t>«НТСК: Будем знакомы!»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67051" y="1372752"/>
            <a:ext cx="6120492" cy="11012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Станция Информационные системы и программирование</a:t>
            </a:r>
            <a:r>
              <a:rPr lang="ru-RU" dirty="0" smtClean="0"/>
              <a:t>»: найти  </a:t>
            </a:r>
            <a:r>
              <a:rPr lang="ru-RU" dirty="0"/>
              <a:t>на графике слова, иконки которых располагаются на рабочем столе или в документах компьютера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38388" y="2677199"/>
            <a:ext cx="6120492" cy="1500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Станция  «Дизайн (в </a:t>
            </a:r>
            <a:r>
              <a:rPr lang="ru-RU" dirty="0" smtClean="0"/>
              <a:t>строительстве»: посмотреть </a:t>
            </a:r>
            <a:r>
              <a:rPr lang="ru-RU" dirty="0"/>
              <a:t>в течение 2 минут на натюрморт, который впоследствии убирается, и нарисовать его мягким графическим материалом по памяти на формате А3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04748" y="4214824"/>
            <a:ext cx="6120492" cy="129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Станция </a:t>
            </a:r>
            <a:r>
              <a:rPr lang="ru-RU" dirty="0" smtClean="0"/>
              <a:t>«Документационное </a:t>
            </a:r>
            <a:r>
              <a:rPr lang="ru-RU" dirty="0"/>
              <a:t>обеспечения управления и </a:t>
            </a:r>
            <a:r>
              <a:rPr lang="ru-RU" dirty="0" smtClean="0"/>
              <a:t>архивоведение»: систематизировать документы в личном деле и </a:t>
            </a:r>
            <a:r>
              <a:rPr lang="ru-RU" dirty="0"/>
              <a:t>расположить их в регистраторе в алфавитном порядке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917" y="1923375"/>
            <a:ext cx="1613808" cy="215174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190171" y="5644667"/>
            <a:ext cx="7387772" cy="1089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Станция «Техническая эксплуатация и обслуживание электрического и электромеханического оборудования</a:t>
            </a:r>
            <a:r>
              <a:rPr lang="ru-RU" dirty="0" smtClean="0"/>
              <a:t>»: собрать </a:t>
            </a:r>
            <a:r>
              <a:rPr lang="ru-RU" dirty="0"/>
              <a:t>электрическую схему в соответствии с заданием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8" t="32518" r="11757"/>
          <a:stretch/>
        </p:blipFill>
        <p:spPr>
          <a:xfrm>
            <a:off x="9625240" y="3753947"/>
            <a:ext cx="2525485" cy="15775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9" t="39038" r="17127"/>
          <a:stretch/>
        </p:blipFill>
        <p:spPr>
          <a:xfrm>
            <a:off x="9383259" y="4859904"/>
            <a:ext cx="2012497" cy="208932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7" t="22094" r="7352"/>
          <a:stretch/>
        </p:blipFill>
        <p:spPr>
          <a:xfrm>
            <a:off x="9419269" y="1"/>
            <a:ext cx="2772731" cy="192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21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3685" y="209724"/>
            <a:ext cx="11064239" cy="1280890"/>
          </a:xfrm>
        </p:spPr>
        <p:txBody>
          <a:bodyPr>
            <a:noAutofit/>
          </a:bodyPr>
          <a:lstStyle/>
          <a:p>
            <a:r>
              <a:rPr lang="ru-RU" sz="2800" b="1" dirty="0"/>
              <a:t>Профориентация обучающихся 1 курса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46170" y="3452590"/>
            <a:ext cx="5292090" cy="5097780"/>
          </a:xfrm>
        </p:spPr>
        <p:txBody>
          <a:bodyPr>
            <a:normAutofit/>
          </a:bodyPr>
          <a:lstStyle/>
          <a:p>
            <a:endParaRPr lang="ru-RU" sz="1900" dirty="0" smtClean="0"/>
          </a:p>
          <a:p>
            <a:endParaRPr lang="ru-RU" sz="1900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8632" t="22497" r="19127" b="13656"/>
          <a:stretch/>
        </p:blipFill>
        <p:spPr>
          <a:xfrm>
            <a:off x="6922770" y="919113"/>
            <a:ext cx="5269230" cy="30403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9031" t="22001" r="19188" b="12833"/>
          <a:stretch/>
        </p:blipFill>
        <p:spPr>
          <a:xfrm>
            <a:off x="6223620" y="3429000"/>
            <a:ext cx="5678386" cy="336911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453640" y="773882"/>
            <a:ext cx="4469130" cy="2420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Разработана рабочая программа по дисциплине «Основы профессиональной и проектной деятельности</a:t>
            </a:r>
            <a:r>
              <a:rPr lang="ru-RU" dirty="0" smtClean="0"/>
              <a:t>» с целью создания условий для адаптации обучающихся к образовательному процессу и погружения в выбранную специальность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646170" y="3474356"/>
            <a:ext cx="3851910" cy="16392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Разработан цикл практических работ, целью которых является погружение обучающихся в будущую профессиональную </a:t>
            </a:r>
            <a:r>
              <a:rPr lang="ru-RU" dirty="0" smtClean="0"/>
              <a:t>деятельность</a:t>
            </a:r>
            <a:endParaRPr lang="ru-RU" dirty="0"/>
          </a:p>
        </p:txBody>
      </p:sp>
      <p:sp>
        <p:nvSpPr>
          <p:cNvPr id="9" name="Стрелка вправо 8"/>
          <p:cNvSpPr/>
          <p:nvPr/>
        </p:nvSpPr>
        <p:spPr>
          <a:xfrm rot="19221846">
            <a:off x="915185" y="1955414"/>
            <a:ext cx="2044687" cy="735215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2321573" y="4767717"/>
            <a:ext cx="2044687" cy="735215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48590" y="2526030"/>
            <a:ext cx="3497580" cy="32346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Введение профессионально ориентированной дисциплины </a:t>
            </a:r>
            <a:r>
              <a:rPr lang="ru-RU" dirty="0" smtClean="0"/>
              <a:t>«ОППД» </a:t>
            </a:r>
            <a:r>
              <a:rPr lang="ru-RU" dirty="0"/>
              <a:t>и выполнение индивидуального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299277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8761" y="56419"/>
            <a:ext cx="10538460" cy="1178021"/>
          </a:xfrm>
        </p:spPr>
        <p:txBody>
          <a:bodyPr>
            <a:noAutofit/>
          </a:bodyPr>
          <a:lstStyle/>
          <a:p>
            <a:r>
              <a:rPr lang="ru-RU" sz="2400" b="1" dirty="0"/>
              <a:t>Профориентация обучающихся 1 </a:t>
            </a:r>
            <a:r>
              <a:rPr lang="ru-RU" sz="2400" b="1" dirty="0" smtClean="0"/>
              <a:t>курса</a:t>
            </a:r>
            <a:br>
              <a:rPr lang="ru-RU" sz="2400" b="1" dirty="0" smtClean="0"/>
            </a:br>
            <a:r>
              <a:rPr lang="ru-RU" sz="2400" b="1" dirty="0"/>
              <a:t> </a:t>
            </a:r>
            <a:r>
              <a:rPr lang="ru-RU" sz="2400" b="1" dirty="0" smtClean="0"/>
              <a:t>                         Примеры выполненных индивидуальных проектов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06490" y="880110"/>
            <a:ext cx="5985509" cy="5783580"/>
          </a:xfrm>
        </p:spPr>
        <p:txBody>
          <a:bodyPr>
            <a:normAutofit fontScale="92500" lnSpcReduction="20000"/>
          </a:bodyPr>
          <a:lstStyle/>
          <a:p>
            <a:endParaRPr lang="ru-RU" sz="1900" dirty="0"/>
          </a:p>
          <a:p>
            <a:r>
              <a:rPr lang="ru-RU" sz="1900" dirty="0" smtClean="0"/>
              <a:t>Обучающиеся выполняют и защищают индивидуальный проект по специальности</a:t>
            </a:r>
          </a:p>
          <a:p>
            <a:pPr marL="0" indent="0">
              <a:buNone/>
            </a:pPr>
            <a:r>
              <a:rPr lang="ru-RU" sz="1900" dirty="0" smtClean="0"/>
              <a:t>Например, обучающиеся на специальности</a:t>
            </a:r>
            <a:r>
              <a:rPr lang="ru-RU" sz="1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за учебный год выполняют проекты по следующим темам:</a:t>
            </a:r>
            <a:endParaRPr lang="ru-RU" sz="1900" dirty="0" smtClean="0"/>
          </a:p>
          <a:p>
            <a:r>
              <a:rPr lang="ru-RU" sz="1900" dirty="0" smtClean="0"/>
              <a:t>54.02.01 </a:t>
            </a:r>
            <a:r>
              <a:rPr lang="ru-RU" sz="1900" dirty="0"/>
              <a:t>Д</a:t>
            </a:r>
            <a:r>
              <a:rPr lang="ru-RU" sz="1900" dirty="0" smtClean="0"/>
              <a:t>изайн (по отраслям)</a:t>
            </a:r>
          </a:p>
          <a:p>
            <a:pPr marL="0" indent="0">
              <a:buNone/>
            </a:pPr>
            <a:r>
              <a:rPr lang="ru-RU" sz="1900" dirty="0" smtClean="0"/>
              <a:t>- «Разработка рекламной продукции для организации» (на выбор);</a:t>
            </a:r>
          </a:p>
          <a:p>
            <a:pPr>
              <a:buFontTx/>
              <a:buChar char="-"/>
            </a:pPr>
            <a:r>
              <a:rPr lang="ru-RU" sz="1900" dirty="0" smtClean="0"/>
              <a:t>«Разработка дизайна интерьера помещения» (на выбор).</a:t>
            </a:r>
          </a:p>
          <a:p>
            <a:pPr>
              <a:buFontTx/>
              <a:buChar char="-"/>
            </a:pPr>
            <a:endParaRPr lang="ru-RU" sz="1900" dirty="0" smtClean="0"/>
          </a:p>
          <a:p>
            <a:r>
              <a:rPr lang="ru-RU" sz="1900" dirty="0" smtClean="0"/>
              <a:t>35.02.12 Садово-парковое и ландшафтное строительство </a:t>
            </a:r>
          </a:p>
          <a:p>
            <a:pPr marL="0" indent="0">
              <a:buNone/>
            </a:pPr>
            <a:r>
              <a:rPr lang="ru-RU" sz="1900" dirty="0" smtClean="0"/>
              <a:t>- «Разработка дизайна клумбы на территории ГАПОУ СО «Нижнетагильский строительный колледж»</a:t>
            </a:r>
          </a:p>
          <a:p>
            <a:pPr marL="0" indent="0">
              <a:buNone/>
            </a:pPr>
            <a:r>
              <a:rPr lang="ru-RU" sz="1900" dirty="0" smtClean="0"/>
              <a:t>- «Разработка ландшафтного дизайна придомовой территории (на выбор)»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25875" t="20500" r="9156" b="14167"/>
          <a:stretch/>
        </p:blipFill>
        <p:spPr>
          <a:xfrm>
            <a:off x="2303145" y="2001909"/>
            <a:ext cx="3770460" cy="21327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25969" t="20333" r="9250" b="14834"/>
          <a:stretch/>
        </p:blipFill>
        <p:spPr>
          <a:xfrm>
            <a:off x="-85289" y="766738"/>
            <a:ext cx="3657600" cy="20590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25687" t="22167" r="8781" b="13333"/>
          <a:stretch/>
        </p:blipFill>
        <p:spPr>
          <a:xfrm>
            <a:off x="-50998" y="3768214"/>
            <a:ext cx="3487023" cy="193058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/>
          <a:srcRect l="25500" t="22000" r="9156" b="13833"/>
          <a:stretch/>
        </p:blipFill>
        <p:spPr>
          <a:xfrm>
            <a:off x="2303145" y="4961672"/>
            <a:ext cx="3433092" cy="189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81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596</Words>
  <Application>Microsoft Office PowerPoint</Application>
  <PresentationFormat>Широкоэкранный</PresentationFormat>
  <Paragraphs>64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Легкий дым</vt:lpstr>
      <vt:lpstr>Проект «Система профориентационной работы в ГАПОУ СО «Нижнетагильский строительный колледж»</vt:lpstr>
      <vt:lpstr>Структура профориентационной работы в ГАПОУ СО «Нижнетагильский строительный колледж»</vt:lpstr>
      <vt:lpstr>Профориентация школьников (абитуриентов)</vt:lpstr>
      <vt:lpstr>Профориентация школьников (абитуриентов)</vt:lpstr>
      <vt:lpstr>Профориентация школьников (абитуриентов)</vt:lpstr>
      <vt:lpstr>Профориентация школьников (абитуриентов)</vt:lpstr>
      <vt:lpstr>Профориентация школьников (абитуриентов)</vt:lpstr>
      <vt:lpstr>Профориентация обучающихся 1 курса</vt:lpstr>
      <vt:lpstr>Профориентация обучающихся 1 курса                           Примеры выполненных индивидуальных проектов</vt:lpstr>
      <vt:lpstr>Профориентация обучающихся 1 курса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«Система профориентационной работы в ГАПОУ СО «Нижнетагильский строительный колледж»</dc:title>
  <dc:creator>123</dc:creator>
  <cp:lastModifiedBy>123</cp:lastModifiedBy>
  <cp:revision>47</cp:revision>
  <dcterms:created xsi:type="dcterms:W3CDTF">2024-01-16T08:25:41Z</dcterms:created>
  <dcterms:modified xsi:type="dcterms:W3CDTF">2024-01-31T08:11:02Z</dcterms:modified>
</cp:coreProperties>
</file>